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3839" r:id="rId1"/>
  </p:sldMasterIdLst>
  <p:notesMasterIdLst>
    <p:notesMasterId r:id="rId3"/>
  </p:notesMasterIdLst>
  <p:sldIdLst>
    <p:sldId id="256" r:id="rId2"/>
  </p:sldIdLst>
  <p:sldSz cx="43891200" cy="32918400"/>
  <p:notesSz cx="7315200" cy="96012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Lato" pitchFamily="2" charset="0"/>
      <p:regular r:id="rId10"/>
      <p:bold r:id="rId11"/>
      <p:italic r:id="rId12"/>
      <p:boldItalic r:id="rId13"/>
    </p:embeddedFont>
    <p:embeddedFont>
      <p:font typeface="Lato Heavy" pitchFamily="2" charset="0"/>
      <p:bold r:id="rId14"/>
      <p:boldItalic r:id="rId15"/>
    </p:embeddedFont>
    <p:embeddedFont>
      <p:font typeface="Lato Medium" pitchFamily="2" charset="0"/>
      <p:regular r:id="rId16"/>
      <p:italic r:id="rId17"/>
    </p:embeddedFont>
    <p:embeddedFont>
      <p:font typeface="Lucida Sans Unicode" panose="020B0602030504020204" pitchFamily="34" charset="0"/>
      <p:regular r:id="rId18"/>
    </p:embeddedFont>
    <p:embeddedFont>
      <p:font typeface="MS PGothic" panose="020B0600070205080204" pitchFamily="34" charset="-128"/>
      <p:regular r:id="rId19"/>
    </p:embeddedFont>
  </p:embeddedFontLst>
  <p:defaultTextStyle>
    <a:defPPr>
      <a:defRPr lang="en-US"/>
    </a:defPPr>
    <a:lvl1pPr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1pPr>
    <a:lvl2pPr marL="1879600" indent="-1487488"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2pPr>
    <a:lvl3pPr marL="3760788" indent="-2976563"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3pPr>
    <a:lvl4pPr marL="5641975" indent="-4465638"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4pPr>
    <a:lvl5pPr marL="7521575" indent="-5954713"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0448">
          <p15:clr>
            <a:srgbClr val="A4A3A4"/>
          </p15:clr>
        </p15:guide>
        <p15:guide id="2" pos="288" userDrawn="1">
          <p15:clr>
            <a:srgbClr val="A4A3A4"/>
          </p15:clr>
        </p15:guide>
        <p15:guide id="3" pos="9504">
          <p15:clr>
            <a:srgbClr val="A4A3A4"/>
          </p15:clr>
        </p15:guide>
        <p15:guide id="4" pos="8928">
          <p15:clr>
            <a:srgbClr val="A4A3A4"/>
          </p15:clr>
        </p15:guide>
        <p15:guide id="5" pos="18144">
          <p15:clr>
            <a:srgbClr val="A4A3A4"/>
          </p15:clr>
        </p15:guide>
        <p15:guide id="6" pos="18720">
          <p15:clr>
            <a:srgbClr val="A4A3A4"/>
          </p15:clr>
        </p15:guide>
        <p15:guide id="7" pos="27360">
          <p15:clr>
            <a:srgbClr val="A4A3A4"/>
          </p15:clr>
        </p15:guide>
        <p15:guide id="8" orient="horz" pos="288">
          <p15:clr>
            <a:srgbClr val="A4A3A4"/>
          </p15:clr>
        </p15:guide>
        <p15:guide id="9" orient="horz" pos="3744" userDrawn="1">
          <p15:clr>
            <a:srgbClr val="A4A3A4"/>
          </p15:clr>
        </p15:guide>
        <p15:guide id="10" orient="horz" pos="4032" userDrawn="1">
          <p15:clr>
            <a:srgbClr val="A4A3A4"/>
          </p15:clr>
        </p15:guide>
        <p15:guide id="11" pos="4608" userDrawn="1">
          <p15:clr>
            <a:srgbClr val="A4A3A4"/>
          </p15:clr>
        </p15:guide>
        <p15:guide id="12" pos="13824" userDrawn="1">
          <p15:clr>
            <a:srgbClr val="A4A3A4"/>
          </p15:clr>
        </p15:guide>
        <p15:guide id="13" pos="230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E725"/>
    <a:srgbClr val="002D55"/>
    <a:srgbClr val="4D4D4D"/>
    <a:srgbClr val="000C19"/>
    <a:srgbClr val="DDDDDD"/>
    <a:srgbClr val="788668"/>
    <a:srgbClr val="5D68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06" autoAdjust="0"/>
    <p:restoredTop sz="96713" autoAdjust="0"/>
  </p:normalViewPr>
  <p:slideViewPr>
    <p:cSldViewPr>
      <p:cViewPr varScale="1">
        <p:scale>
          <a:sx n="27" d="100"/>
          <a:sy n="27" d="100"/>
        </p:scale>
        <p:origin x="1793" y="117"/>
      </p:cViewPr>
      <p:guideLst>
        <p:guide orient="horz" pos="20448"/>
        <p:guide pos="288"/>
        <p:guide pos="9504"/>
        <p:guide pos="8928"/>
        <p:guide pos="18144"/>
        <p:guide pos="18720"/>
        <p:guide pos="27360"/>
        <p:guide orient="horz" pos="288"/>
        <p:guide orient="horz" pos="3744"/>
        <p:guide orient="horz" pos="4032"/>
        <p:guide pos="4608"/>
        <p:guide pos="13824"/>
        <p:guide pos="230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3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tableStyles" Target="tableStyles.xml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theme" Target="theme/theme1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viewProps" Target="viewProps.xml"/></Relationships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 smtClean="0"/>
            </a:lvl1pPr>
          </a:lstStyle>
          <a:p>
            <a:pPr>
              <a:defRPr/>
            </a:pPr>
            <a:fld id="{A9469BFE-D850-4E20-932B-8309E1F377C8}" type="datetimeFigureOut">
              <a:rPr lang="en-US"/>
              <a:pPr>
                <a:defRPr/>
              </a:pPr>
              <a:t>2/27/2024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 smtClean="0"/>
            </a:lvl1pPr>
          </a:lstStyle>
          <a:p>
            <a:pPr>
              <a:defRPr/>
            </a:pPr>
            <a:fld id="{3E7BCEDB-0A08-4835-A1EC-8E25B394EFC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008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264495D-6A53-4B50-A454-B641A03983D3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67941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0" y="5387342"/>
            <a:ext cx="32918400" cy="1146048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4438E2-6206-4A01-A01C-6C214A315F82}" type="datetimeFigureOut">
              <a:rPr lang="en-US" altLang="en-US"/>
              <a:pPr>
                <a:defRPr/>
              </a:pPr>
              <a:t>2/27/2024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F06C8C-4ACF-4833-9563-243AF893D18F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38559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BC0369-493E-4B11-9445-E84A5D95EEA1}" type="datetimeFigureOut">
              <a:rPr lang="en-US" altLang="en-US"/>
              <a:pPr>
                <a:defRPr/>
              </a:pPr>
              <a:t>2/27/2024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0BA680-B473-4A66-8D82-C713F518A7B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32641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0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0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4B6810-AA9C-4FEA-9333-1DB2FE8D3859}" type="datetimeFigureOut">
              <a:rPr lang="en-US" altLang="en-US"/>
              <a:pPr>
                <a:defRPr/>
              </a:pPr>
              <a:t>2/27/2024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A6BE70-3EE9-4DDD-9975-CA43D55D285C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20689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24C082-E6BC-4897-A855-1A79386AD8FF}" type="datetimeFigureOut">
              <a:rPr lang="en-US" altLang="en-US"/>
              <a:pPr>
                <a:defRPr/>
              </a:pPr>
              <a:t>2/27/2024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0E3231-3B31-4B67-938D-BEDBFF0419D5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5402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0" y="8206745"/>
            <a:ext cx="37856160" cy="13693138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0" y="22029425"/>
            <a:ext cx="37856160" cy="7200898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4F66F-8EC8-4436-BB33-172EB5C350C9}" type="datetimeFigureOut">
              <a:rPr lang="en-US" altLang="en-US"/>
              <a:pPr>
                <a:defRPr/>
              </a:pPr>
              <a:t>2/27/2024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D00172-426D-46CA-9AAD-7F0EB7767594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69381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1289CD-CB1F-4293-89F9-2293411A97C9}" type="datetimeFigureOut">
              <a:rPr lang="en-US" altLang="en-US"/>
              <a:pPr>
                <a:defRPr/>
              </a:pPr>
              <a:t>2/27/2024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B84188-1518-482D-8458-243F023D5EA0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88575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3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39" y="8069582"/>
            <a:ext cx="18568033" cy="395477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39" y="12024360"/>
            <a:ext cx="18568033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0" y="8069582"/>
            <a:ext cx="18659477" cy="395477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0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B19997-E72B-4D55-84FA-FADB36EE6FD9}" type="datetimeFigureOut">
              <a:rPr lang="en-US" altLang="en-US"/>
              <a:pPr>
                <a:defRPr/>
              </a:pPr>
              <a:t>2/27/2024</a:t>
            </a:fld>
            <a:endParaRPr lang="en-US" alt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84B0DA-DC04-4BB7-9745-083C8FE5C59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09187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424C58-452E-4941-B10E-6F92BB3AC579}" type="datetimeFigureOut">
              <a:rPr lang="en-US" altLang="en-US"/>
              <a:pPr>
                <a:defRPr/>
              </a:pPr>
              <a:t>2/27/2024</a:t>
            </a:fld>
            <a:endParaRPr lang="en-US" alt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A48D54-2EA5-4D8D-AF5A-58E2B99B368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2896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A156B8-A9B2-4490-B8CD-15DB0A66EE0A}" type="datetimeFigureOut">
              <a:rPr lang="en-US" altLang="en-US"/>
              <a:pPr>
                <a:defRPr/>
              </a:pPr>
              <a:t>2/27/2024</a:t>
            </a:fld>
            <a:endParaRPr lang="en-US" alt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7F77FE-2608-4847-9BCE-0F1B9EB536AA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37204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9" y="2194560"/>
            <a:ext cx="14156053" cy="768096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2"/>
            <a:ext cx="22219920" cy="233934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9" y="9875520"/>
            <a:ext cx="14156053" cy="1829562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20F81E-0FCC-4853-B960-A1AA5BD68A08}" type="datetimeFigureOut">
              <a:rPr lang="en-US" altLang="en-US"/>
              <a:pPr>
                <a:defRPr/>
              </a:pPr>
              <a:t>2/27/2024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7D38AF-D41A-47F9-90FA-5B7389FF2C6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1643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9" y="2194560"/>
            <a:ext cx="14156053" cy="768096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659477" y="4739642"/>
            <a:ext cx="22219920" cy="23393400"/>
          </a:xfrm>
        </p:spPr>
        <p:txBody>
          <a:bodyPr rtlCol="0">
            <a:normAutofit/>
          </a:bodyPr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9" y="9875520"/>
            <a:ext cx="14156053" cy="1829562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AD74B3-8802-4F78-8E29-FD34A3E643F1}" type="datetimeFigureOut">
              <a:rPr lang="en-US" altLang="en-US"/>
              <a:pPr>
                <a:defRPr/>
              </a:pPr>
              <a:t>2/27/2024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FB15EA-5661-4040-92B4-D6ED67B82A4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78120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017838" y="1752600"/>
            <a:ext cx="37855525" cy="6362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17838" y="8763000"/>
            <a:ext cx="37855525" cy="20886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838" y="30510163"/>
            <a:ext cx="9875837" cy="17526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43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5BEE7C19-B054-4401-9D07-EE684B123E2A}" type="datetimeFigureOut">
              <a:rPr lang="en-US" altLang="en-US"/>
              <a:pPr>
                <a:defRPr/>
              </a:pPr>
              <a:t>2/27/2024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325" y="30510163"/>
            <a:ext cx="14814550" cy="17526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4300" dirty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7525" y="30510163"/>
            <a:ext cx="9875838" cy="17526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43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41567808-F910-44C3-A703-E0F497BF114A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0" r:id="rId1"/>
    <p:sldLayoutId id="2147483841" r:id="rId2"/>
    <p:sldLayoutId id="2147483842" r:id="rId3"/>
    <p:sldLayoutId id="2147483843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txStyles>
    <p:titleStyle>
      <a:lvl1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2pPr>
      <a:lvl3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3pPr>
      <a:lvl4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4pPr>
      <a:lvl5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5pPr>
      <a:lvl6pPr marL="457200" algn="l" defTabSz="3290888" rtl="0" fontAlgn="base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6pPr>
      <a:lvl7pPr marL="914400" algn="l" defTabSz="3290888" rtl="0" fontAlgn="base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7pPr>
      <a:lvl8pPr marL="1371600" algn="l" defTabSz="3290888" rtl="0" fontAlgn="base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8pPr>
      <a:lvl9pPr marL="1828800" algn="l" defTabSz="3290888" rtl="0" fontAlgn="base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822325" indent="-822325" algn="l" defTabSz="3290888" rtl="0" eaLnBrk="0" fontAlgn="base" hangingPunct="0">
        <a:lnSpc>
          <a:spcPct val="90000"/>
        </a:lnSpc>
        <a:spcBef>
          <a:spcPts val="3600"/>
        </a:spcBef>
        <a:spcAft>
          <a:spcPct val="0"/>
        </a:spcAft>
        <a:buFont typeface="Arial" panose="020B0604020202020204" pitchFamily="34" charset="0"/>
        <a:buChar char="•"/>
        <a:defRPr sz="10000" kern="1200">
          <a:solidFill>
            <a:schemeClr val="tx1"/>
          </a:solidFill>
          <a:latin typeface="+mn-lt"/>
          <a:ea typeface="+mn-ea"/>
          <a:cs typeface="+mn-cs"/>
        </a:defRPr>
      </a:lvl1pPr>
      <a:lvl2pPr marL="2468563" indent="-822325" algn="l" defTabSz="3290888" rtl="0" eaLnBrk="0" fontAlgn="base" hangingPunct="0">
        <a:lnSpc>
          <a:spcPct val="90000"/>
        </a:lnSpc>
        <a:spcBef>
          <a:spcPts val="1800"/>
        </a:spcBef>
        <a:spcAft>
          <a:spcPct val="0"/>
        </a:spcAft>
        <a:buFont typeface="Arial" panose="020B0604020202020204" pitchFamily="34" charset="0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325" algn="l" defTabSz="3290888" rtl="0" eaLnBrk="0" fontAlgn="base" hangingPunct="0">
        <a:lnSpc>
          <a:spcPct val="90000"/>
        </a:lnSpc>
        <a:spcBef>
          <a:spcPts val="1800"/>
        </a:spcBef>
        <a:spcAft>
          <a:spcPct val="0"/>
        </a:spcAft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59450" indent="-822325" algn="l" defTabSz="3290888" rtl="0" eaLnBrk="0" fontAlgn="base" hangingPunct="0">
        <a:lnSpc>
          <a:spcPct val="90000"/>
        </a:lnSpc>
        <a:spcBef>
          <a:spcPts val="1800"/>
        </a:spcBef>
        <a:spcAft>
          <a:spcPct val="0"/>
        </a:spcAft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4pPr>
      <a:lvl5pPr marL="7405688" indent="-822325" algn="l" defTabSz="3290888" rtl="0" eaLnBrk="0" fontAlgn="base" hangingPunct="0">
        <a:lnSpc>
          <a:spcPct val="90000"/>
        </a:lnSpc>
        <a:spcBef>
          <a:spcPts val="1800"/>
        </a:spcBef>
        <a:spcAft>
          <a:spcPct val="0"/>
        </a:spcAft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16"/>
          <p:cNvSpPr>
            <a:spLocks noChangeArrowheads="1"/>
          </p:cNvSpPr>
          <p:nvPr/>
        </p:nvSpPr>
        <p:spPr bwMode="auto">
          <a:xfrm>
            <a:off x="484188" y="6400800"/>
            <a:ext cx="13689012" cy="26717727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12016" tIns="206008" rIns="412016" bIns="206008">
            <a:spAutoFit/>
          </a:bodyPr>
          <a:lstStyle>
            <a:lvl1pPr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1pPr>
            <a:lvl2pPr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2pPr>
            <a:lvl3pPr marL="1143000" indent="-228600"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3pPr>
            <a:lvl4pPr marL="1600200" indent="-228600"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4pPr>
            <a:lvl5pPr marL="2057400" indent="-228600"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9pPr>
          </a:lstStyle>
          <a:p>
            <a:pPr marL="0" lvl="1" indent="0">
              <a:spcBef>
                <a:spcPts val="3000"/>
              </a:spcBef>
              <a:spcAft>
                <a:spcPts val="1800"/>
              </a:spcAft>
              <a:defRPr/>
            </a:pPr>
            <a:r>
              <a:rPr lang="en-US" alt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Background</a:t>
            </a:r>
            <a:endParaRPr 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" panose="020B0604020202020204" charset="0"/>
              </a:rPr>
              <a:t>Our prior work developed percentile growth curves for articulation rate and intelligibility in typically developing children between ages 2;6 and 9;11.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" panose="020B0604020202020204" charset="0"/>
              </a:rPr>
              <a:t>We found positive effects of age and utterance length: </a:t>
            </a:r>
          </a:p>
          <a:p>
            <a:pPr marL="1371600" lvl="5" indent="-7366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" panose="020B0604020202020204" charset="0"/>
              </a:rPr>
              <a:t>Older children had faster, more intelligible speech productions on average. </a:t>
            </a:r>
          </a:p>
          <a:p>
            <a:pPr marL="1371600" lvl="5" indent="-7366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" panose="020B0604020202020204" charset="0"/>
              </a:rPr>
              <a:t>Longer sentences prompted faster, more intelligible productions</a:t>
            </a:r>
            <a:br>
              <a:rPr lang="en-US" sz="3600" dirty="0">
                <a:latin typeface="Lato" panose="020B0604020202020204" charset="0"/>
              </a:rPr>
            </a:br>
            <a:endParaRPr lang="en-US" sz="3200" dirty="0">
              <a:latin typeface="Lato" panose="020B0604020202020204" charset="0"/>
            </a:endParaRPr>
          </a:p>
          <a:p>
            <a:pPr marL="1371600" lvl="5" indent="-7366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200" dirty="0">
              <a:latin typeface="Lato" panose="020B0604020202020204" charset="0"/>
            </a:endParaRPr>
          </a:p>
          <a:p>
            <a:pPr marL="1371600" lvl="5" indent="-7366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200" dirty="0">
              <a:latin typeface="Lato" panose="020B0604020202020204" charset="0"/>
            </a:endParaRPr>
          </a:p>
          <a:p>
            <a:pPr marL="1371600" lvl="5" indent="-7366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200" dirty="0">
              <a:latin typeface="Lato" panose="020B0604020202020204" charset="0"/>
            </a:endParaRPr>
          </a:p>
          <a:p>
            <a:pPr marL="1371600" lvl="5" indent="-7366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" panose="020B0604020202020204" charset="0"/>
            </a:endParaRPr>
          </a:p>
          <a:p>
            <a:pPr marL="1371600" lvl="5" indent="-7366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" panose="020B0604020202020204" charset="0"/>
            </a:endParaRPr>
          </a:p>
          <a:p>
            <a:pPr marL="1371600" lvl="5" indent="-7366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" panose="020B0604020202020204" charset="0"/>
            </a:endParaRPr>
          </a:p>
          <a:p>
            <a:pPr marL="1371600" lvl="5" indent="-7366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" panose="020B0604020202020204" charset="0"/>
            </a:endParaRPr>
          </a:p>
          <a:p>
            <a:pPr marL="1371600" lvl="5" indent="-7366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" panose="020B0604020202020204" charset="0"/>
            </a:endParaRPr>
          </a:p>
          <a:p>
            <a:pPr marL="1371600" lvl="5" indent="-7366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" panose="020B0604020202020204" charset="0"/>
            </a:endParaRPr>
          </a:p>
          <a:p>
            <a:pPr marL="742950" lvl="1" indent="-742950">
              <a:lnSpc>
                <a:spcPct val="105000"/>
              </a:lnSpc>
              <a:spcBef>
                <a:spcPts val="600"/>
              </a:spcBef>
              <a:buFont typeface="+mj-lt"/>
              <a:buAutoNum type="arabicPeriod"/>
              <a:defRPr/>
            </a:pPr>
            <a:endParaRPr lang="en-US" sz="3600" dirty="0">
              <a:latin typeface="Lato" panose="020B060402020202020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sz="3600" dirty="0">
              <a:latin typeface="Lato" panose="020B0604020202020204" charset="0"/>
            </a:endParaRPr>
          </a:p>
          <a:p>
            <a:pPr marL="0" lvl="1" indent="0">
              <a:spcBef>
                <a:spcPts val="3000"/>
              </a:spcBef>
              <a:spcAft>
                <a:spcPts val="1800"/>
              </a:spcAft>
              <a:defRPr/>
            </a:pPr>
            <a:r>
              <a:rPr 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Method</a:t>
            </a:r>
          </a:p>
          <a:p>
            <a:pPr marL="0" lvl="1" indent="0">
              <a:spcBef>
                <a:spcPts val="1200"/>
              </a:spcBef>
              <a:spcAft>
                <a:spcPts val="600"/>
              </a:spcAft>
              <a:defRPr/>
            </a:pPr>
            <a:r>
              <a:rPr lang="en-US" altLang="en-US" sz="4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Participants</a:t>
            </a:r>
            <a:endParaRPr 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" panose="020B0604020202020204" charset="0"/>
              </a:rPr>
              <a:t>538 </a:t>
            </a:r>
            <a:r>
              <a:rPr lang="en-US" sz="3600" i="1" dirty="0">
                <a:latin typeface="Lato" panose="020B0604020202020204" charset="0"/>
              </a:rPr>
              <a:t>typically developing </a:t>
            </a:r>
            <a:r>
              <a:rPr lang="en-US" sz="3600" dirty="0">
                <a:latin typeface="Lato" panose="020B0604020202020204" charset="0"/>
              </a:rPr>
              <a:t>children between ages 2;6 and 9;11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" panose="020B060402020202020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latin typeface="Lato" panose="020B060402020202020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1600" dirty="0">
              <a:latin typeface="Lato" panose="020B0604020202020204" charset="0"/>
            </a:endParaRPr>
          </a:p>
          <a:p>
            <a:pPr marL="0" lvl="1" indent="0">
              <a:spcBef>
                <a:spcPts val="1200"/>
              </a:spcBef>
              <a:spcAft>
                <a:spcPts val="600"/>
              </a:spcAft>
              <a:defRPr/>
            </a:pPr>
            <a:r>
              <a:rPr lang="en-US" altLang="en-US" sz="4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Speech measures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" panose="020B0604020202020204" charset="0"/>
              </a:rPr>
              <a:t>Children repeated 2–7-word sentences.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" panose="020B0604020202020204" charset="0"/>
              </a:rPr>
              <a:t>For each child, two unique untrained listeners transcribed children’s utterances; they were played the productions and instructed to type out the words the child said.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" panose="020B0604020202020204" charset="0"/>
              </a:rPr>
              <a:t>A child’s </a:t>
            </a:r>
            <a:r>
              <a:rPr lang="en-US" sz="3600" dirty="0">
                <a:latin typeface="Lato Heavy" panose="020B0604020202020204" charset="0"/>
                <a:ea typeface="Lato Heavy" panose="020B0604020202020204" charset="0"/>
                <a:cs typeface="Lato Heavy" panose="020B0604020202020204" charset="0"/>
              </a:rPr>
              <a:t>intelligibility</a:t>
            </a:r>
            <a:r>
              <a:rPr lang="en-US" sz="3600" dirty="0">
                <a:latin typeface="Lato" panose="020B0604020202020204" charset="0"/>
              </a:rPr>
              <a:t> was the percentage of words correctly identified by listeners.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" panose="020B0604020202020204" charset="0"/>
              </a:rPr>
              <a:t>We force-aligned utterances using the Montreal Forced Aligner to determine start and end of speech.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Heavy" panose="020B0604020202020204" charset="0"/>
                <a:ea typeface="Lato Heavy" panose="020B0604020202020204" charset="0"/>
                <a:cs typeface="Lato Heavy" panose="020B0604020202020204" charset="0"/>
              </a:rPr>
              <a:t>Speaking rate </a:t>
            </a:r>
            <a:r>
              <a:rPr lang="en-US" sz="3600" dirty="0">
                <a:latin typeface="Lato" panose="020B0604020202020204" charset="0"/>
              </a:rPr>
              <a:t>was number of syllables per second.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" panose="020B0604020202020204" charset="0"/>
              </a:rPr>
              <a:t>We computed average rate and intelligibility stratified by utterance length. We only examined 3–7-word utterances.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EA5881-B6E8-43AA-BCF8-A34A0FAC788B}"/>
              </a:ext>
            </a:extLst>
          </p:cNvPr>
          <p:cNvSpPr txBox="1"/>
          <p:nvPr/>
        </p:nvSpPr>
        <p:spPr>
          <a:xfrm>
            <a:off x="484187" y="12607986"/>
            <a:ext cx="14641512" cy="9159431"/>
          </a:xfrm>
          <a:prstGeom prst="rect">
            <a:avLst/>
          </a:prstGeom>
          <a:noFill/>
        </p:spPr>
        <p:txBody>
          <a:bodyPr wrap="square" lIns="411480" tIns="210312" rIns="411480" bIns="210312" numCol="2" rtlCol="0">
            <a:spAutoFit/>
          </a:bodyPr>
          <a:lstStyle/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r>
              <a:rPr lang="en-US" sz="4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Current study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i="1" dirty="0">
                <a:latin typeface="Lato" panose="020B0604020202020204" charset="0"/>
              </a:rPr>
              <a:t>How are rate and intelligibility related? </a:t>
            </a:r>
            <a:r>
              <a:rPr lang="en-US" sz="3600" dirty="0">
                <a:latin typeface="Lato" panose="020B0604020202020204" charset="0"/>
              </a:rPr>
              <a:t>We examine two possible relationships:</a:t>
            </a:r>
          </a:p>
          <a:p>
            <a:pPr marL="742950" lvl="1" indent="-742950">
              <a:lnSpc>
                <a:spcPct val="105000"/>
              </a:lnSpc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sz="3600" dirty="0">
                <a:latin typeface="Lato Heavy" panose="020B0604020202020204" charset="0"/>
                <a:ea typeface="Lato Heavy" panose="020B0604020202020204" charset="0"/>
                <a:cs typeface="Lato Heavy" panose="020B0604020202020204" charset="0"/>
              </a:rPr>
              <a:t>Speech-motor control as common cause. </a:t>
            </a:r>
            <a:r>
              <a:rPr lang="en-US" sz="3600" dirty="0">
                <a:latin typeface="Lato" panose="020B0604020202020204" charset="0"/>
              </a:rPr>
              <a:t>Children with faster speaking rates have greater speech-motor control and thus higher intelligibility. </a:t>
            </a:r>
          </a:p>
          <a:p>
            <a:pPr marL="742950" lvl="1" indent="-742950">
              <a:lnSpc>
                <a:spcPct val="105000"/>
              </a:lnSpc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sz="3600" dirty="0">
                <a:latin typeface="Lato Heavy" panose="020B0604020202020204" charset="0"/>
                <a:ea typeface="Lato Heavy" panose="020B0604020202020204" charset="0"/>
                <a:cs typeface="Lato Heavy" panose="020B0604020202020204" charset="0"/>
              </a:rPr>
              <a:t>Speed-accuracy tradeoff. </a:t>
            </a:r>
            <a:r>
              <a:rPr lang="en-US" sz="3600" dirty="0">
                <a:latin typeface="Lato" panose="020B0604020202020204" charset="0"/>
              </a:rPr>
              <a:t>Increased rates are associated with reduced intelligibility. </a:t>
            </a:r>
          </a:p>
          <a:p>
            <a:pPr marL="742950" lvl="1" indent="-742950">
              <a:lnSpc>
                <a:spcPct val="105000"/>
              </a:lnSpc>
              <a:spcBef>
                <a:spcPts val="600"/>
              </a:spcBef>
              <a:buFont typeface="+mj-lt"/>
              <a:buAutoNum type="arabicPeriod"/>
              <a:defRPr/>
            </a:pPr>
            <a:endParaRPr lang="en-US" sz="3600" dirty="0">
              <a:latin typeface="Lato" panose="020B0604020202020204" charset="0"/>
            </a:endParaRPr>
          </a:p>
          <a:p>
            <a:pPr marL="742950" lvl="1" indent="-742950">
              <a:lnSpc>
                <a:spcPct val="105000"/>
              </a:lnSpc>
              <a:spcBef>
                <a:spcPts val="600"/>
              </a:spcBef>
              <a:buFont typeface="+mj-lt"/>
              <a:buAutoNum type="arabicPeriod"/>
              <a:defRPr/>
            </a:pPr>
            <a:endParaRPr lang="en-US" sz="3600" dirty="0">
              <a:latin typeface="Lato" panose="020B0604020202020204" charset="0"/>
            </a:endParaRPr>
          </a:p>
          <a:p>
            <a:pPr marL="742950" lvl="1" indent="-742950">
              <a:lnSpc>
                <a:spcPct val="105000"/>
              </a:lnSpc>
              <a:spcBef>
                <a:spcPts val="600"/>
              </a:spcBef>
              <a:buFont typeface="+mj-lt"/>
              <a:buAutoNum type="arabicPeriod"/>
              <a:defRPr/>
            </a:pPr>
            <a:endParaRPr lang="en-US" sz="3600" dirty="0">
              <a:latin typeface="Lato" panose="020B0604020202020204" charset="0"/>
            </a:endParaRPr>
          </a:p>
          <a:p>
            <a:pPr marL="742950" lvl="1" indent="-742950">
              <a:lnSpc>
                <a:spcPct val="105000"/>
              </a:lnSpc>
              <a:spcBef>
                <a:spcPts val="600"/>
              </a:spcBef>
              <a:buFont typeface="+mj-lt"/>
              <a:buAutoNum type="arabicPeriod"/>
              <a:defRPr/>
            </a:pPr>
            <a:endParaRPr lang="en-US" sz="3600" dirty="0">
              <a:latin typeface="Lato" panose="020B0604020202020204" charset="0"/>
            </a:endParaRPr>
          </a:p>
          <a:p>
            <a:pPr marL="742950" lvl="1" indent="-742950">
              <a:lnSpc>
                <a:spcPct val="105000"/>
              </a:lnSpc>
              <a:spcBef>
                <a:spcPts val="600"/>
              </a:spcBef>
              <a:buFont typeface="+mj-lt"/>
              <a:buAutoNum type="arabicPeriod"/>
              <a:defRPr/>
            </a:pPr>
            <a:endParaRPr lang="en-US" sz="3600" dirty="0">
              <a:latin typeface="Lato" panose="020B0604020202020204" charset="0"/>
            </a:endParaRPr>
          </a:p>
          <a:p>
            <a:pPr marL="742950" lvl="1" indent="-742950">
              <a:lnSpc>
                <a:spcPct val="105000"/>
              </a:lnSpc>
              <a:spcBef>
                <a:spcPts val="600"/>
              </a:spcBef>
              <a:buFont typeface="+mj-lt"/>
              <a:buAutoNum type="arabicPeriod"/>
              <a:defRPr/>
            </a:pPr>
            <a:endParaRPr lang="en-US" sz="3600" dirty="0">
              <a:latin typeface="Lato" panose="020B0604020202020204" charset="0"/>
            </a:endParaRPr>
          </a:p>
          <a:p>
            <a:pPr marL="742950" lvl="1" indent="-742950">
              <a:lnSpc>
                <a:spcPct val="105000"/>
              </a:lnSpc>
              <a:spcBef>
                <a:spcPts val="600"/>
              </a:spcBef>
              <a:buFont typeface="+mj-lt"/>
              <a:buAutoNum type="arabicPeriod"/>
              <a:defRPr/>
            </a:pPr>
            <a:endParaRPr lang="en-US" sz="3600" dirty="0">
              <a:latin typeface="Lato" panose="020B0604020202020204" charset="0"/>
            </a:endParaRPr>
          </a:p>
          <a:p>
            <a:pPr marL="742950" lvl="1" indent="-742950">
              <a:lnSpc>
                <a:spcPct val="105000"/>
              </a:lnSpc>
              <a:spcBef>
                <a:spcPts val="600"/>
              </a:spcBef>
              <a:buFont typeface="+mj-lt"/>
              <a:buAutoNum type="arabicPeriod"/>
              <a:defRPr/>
            </a:pPr>
            <a:endParaRPr lang="en-US" sz="3600" dirty="0">
              <a:latin typeface="Lato" panose="020B0604020202020204" charset="0"/>
            </a:endParaRPr>
          </a:p>
          <a:p>
            <a:pPr marL="742950" lvl="1" indent="-742950">
              <a:lnSpc>
                <a:spcPct val="105000"/>
              </a:lnSpc>
              <a:spcBef>
                <a:spcPts val="600"/>
              </a:spcBef>
              <a:buFont typeface="+mj-lt"/>
              <a:buAutoNum type="arabicPeriod"/>
              <a:defRPr/>
            </a:pPr>
            <a:endParaRPr lang="en-US" sz="3600" dirty="0">
              <a:latin typeface="Lato" panose="020B0604020202020204" charset="0"/>
            </a:endParaRPr>
          </a:p>
          <a:p>
            <a:pPr marL="742950" lvl="1" indent="-742950">
              <a:lnSpc>
                <a:spcPct val="105000"/>
              </a:lnSpc>
              <a:spcBef>
                <a:spcPts val="600"/>
              </a:spcBef>
              <a:buFont typeface="+mj-lt"/>
              <a:buAutoNum type="arabicPeriod"/>
              <a:defRPr/>
            </a:pPr>
            <a:endParaRPr lang="en-US" sz="3600" dirty="0">
              <a:latin typeface="Lato" panose="020B0604020202020204" charset="0"/>
            </a:endParaRPr>
          </a:p>
          <a:p>
            <a:pPr marL="742950" lvl="1" indent="-742950">
              <a:lnSpc>
                <a:spcPct val="105000"/>
              </a:lnSpc>
              <a:spcBef>
                <a:spcPts val="600"/>
              </a:spcBef>
              <a:buFont typeface="+mj-lt"/>
              <a:buAutoNum type="arabicPeriod"/>
              <a:defRPr/>
            </a:pPr>
            <a:endParaRPr lang="en-US" sz="3600" dirty="0">
              <a:latin typeface="Lato" panose="020B0604020202020204" charset="0"/>
            </a:endParaRPr>
          </a:p>
          <a:p>
            <a:pPr marL="742950" lvl="1" indent="-742950">
              <a:lnSpc>
                <a:spcPct val="105000"/>
              </a:lnSpc>
              <a:spcBef>
                <a:spcPts val="600"/>
              </a:spcBef>
              <a:buFont typeface="+mj-lt"/>
              <a:buAutoNum type="arabicPeriod"/>
              <a:defRPr/>
            </a:pPr>
            <a:endParaRPr lang="en-US" sz="3600" dirty="0">
              <a:latin typeface="Lato" panose="020B0604020202020204" charset="0"/>
            </a:endParaRPr>
          </a:p>
          <a:p>
            <a:pPr marL="742950" lvl="1" indent="-742950">
              <a:lnSpc>
                <a:spcPct val="105000"/>
              </a:lnSpc>
              <a:spcBef>
                <a:spcPts val="600"/>
              </a:spcBef>
              <a:buFont typeface="+mj-lt"/>
              <a:buAutoNum type="arabicPeriod"/>
              <a:defRPr/>
            </a:pPr>
            <a:endParaRPr lang="en-US" sz="3600" dirty="0">
              <a:latin typeface="Lato" panose="020B0604020202020204" charset="0"/>
            </a:endParaRPr>
          </a:p>
          <a:p>
            <a:pPr marL="742950" lvl="1" indent="-742950">
              <a:lnSpc>
                <a:spcPct val="105000"/>
              </a:lnSpc>
              <a:spcBef>
                <a:spcPts val="600"/>
              </a:spcBef>
              <a:buFont typeface="+mj-lt"/>
              <a:buAutoNum type="arabicPeriod"/>
              <a:defRPr/>
            </a:pPr>
            <a:endParaRPr lang="en-US" sz="3600" dirty="0">
              <a:latin typeface="Lato" panose="020B0604020202020204" charset="0"/>
            </a:endParaRPr>
          </a:p>
        </p:txBody>
      </p:sp>
      <p:sp>
        <p:nvSpPr>
          <p:cNvPr id="2057" name="Rectangle 16"/>
          <p:cNvSpPr>
            <a:spLocks noChangeArrowheads="1"/>
          </p:cNvSpPr>
          <p:nvPr/>
        </p:nvSpPr>
        <p:spPr bwMode="auto">
          <a:xfrm>
            <a:off x="15114588" y="6420110"/>
            <a:ext cx="13689012" cy="269908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12016" tIns="206008" rIns="412016" bIns="206008">
            <a:spAutoFit/>
          </a:bodyPr>
          <a:lstStyle>
            <a:lvl1pPr marL="571500" indent="-5715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marL="742950" indent="-28575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pPr marL="0" lvl="1" indent="0">
              <a:lnSpc>
                <a:spcPct val="105000"/>
              </a:lnSpc>
              <a:spcBef>
                <a:spcPts val="3000"/>
              </a:spcBef>
              <a:spcAft>
                <a:spcPts val="1800"/>
              </a:spcAft>
              <a:defRPr/>
            </a:pPr>
            <a:endParaRPr lang="en-US" alt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3000"/>
              </a:spcBef>
              <a:spcAft>
                <a:spcPts val="1800"/>
              </a:spcAft>
              <a:defRPr/>
            </a:pPr>
            <a:endParaRPr lang="en-US" alt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3000"/>
              </a:spcBef>
              <a:spcAft>
                <a:spcPts val="1800"/>
              </a:spcAft>
              <a:defRPr/>
            </a:pPr>
            <a:endParaRPr lang="en-US" alt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3000"/>
              </a:spcBef>
              <a:spcAft>
                <a:spcPts val="1800"/>
              </a:spcAft>
              <a:defRPr/>
            </a:pPr>
            <a:endParaRPr lang="en-US" alt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3000"/>
              </a:spcBef>
              <a:spcAft>
                <a:spcPts val="1800"/>
              </a:spcAft>
              <a:defRPr/>
            </a:pPr>
            <a:r>
              <a:rPr lang="en-US" altLang="en-US" sz="26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Example data. </a:t>
            </a:r>
            <a:r>
              <a:rPr lang="en-US" altLang="en-US" sz="2600" dirty="0">
                <a:latin typeface="Lato" panose="020F0502020204030203" charset="0"/>
                <a:ea typeface="Lato Heavy" panose="020F0502020204030203" pitchFamily="34" charset="0"/>
                <a:cs typeface="Lato Heavy" panose="020F0502020204030203" pitchFamily="34" charset="0"/>
              </a:rPr>
              <a:t>Age is related to intelligibility and speaking rate. There is a suggestive decrease in intelligibility at the highest rates, but this effect is confounded by age. </a:t>
            </a:r>
            <a:endParaRPr lang="en-US" alt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3000"/>
              </a:spcBef>
              <a:spcAft>
                <a:spcPts val="1800"/>
              </a:spcAft>
              <a:defRPr/>
            </a:pPr>
            <a:r>
              <a:rPr lang="en-US" alt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Bayesian mixed effects analysis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We regressed intelligibility onto a 3-d.f. spline for age, utterance length, rate, and a length-by-rate interaction.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We included by-child random intercepts and by-child length-by-rate interactions.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On each posterior draw, we simulated one new child and computed their expected </a:t>
            </a:r>
            <a:r>
              <a:rPr lang="en-US" sz="3600" dirty="0">
                <a:latin typeface="Lato" pitchFamily="2" charset="0"/>
                <a:ea typeface="ＭＳ Ｐゴシック" pitchFamily="34" charset="-128"/>
                <a:cs typeface="+mn-cs"/>
              </a:rPr>
              <a:t>intelligibility at each rate</a:t>
            </a:r>
            <a:r>
              <a:rPr lang="en-US" sz="3600" dirty="0">
                <a:latin typeface="Lato" pitchFamily="2" charset="0"/>
                <a:ea typeface="ＭＳ Ｐゴシック" pitchFamily="34" charset="-128"/>
              </a:rPr>
              <a:t> </a:t>
            </a:r>
            <a:r>
              <a:rPr lang="en-US" sz="3600" dirty="0">
                <a:latin typeface="Lato" pitchFamily="2" charset="0"/>
                <a:ea typeface="ＭＳ Ｐゴシック" pitchFamily="34" charset="-128"/>
                <a:cs typeface="+mn-cs"/>
              </a:rPr>
              <a:t>× length </a:t>
            </a:r>
            <a:r>
              <a:rPr lang="en-US" sz="3600" dirty="0">
                <a:latin typeface="Lato" pitchFamily="2" charset="0"/>
                <a:ea typeface="ＭＳ Ｐゴシック" pitchFamily="34" charset="-128"/>
              </a:rPr>
              <a:t>×</a:t>
            </a:r>
            <a:r>
              <a:rPr lang="en-US" sz="3600" dirty="0">
                <a:latin typeface="Lato" pitchFamily="2" charset="0"/>
                <a:ea typeface="ＭＳ Ｐゴシック" pitchFamily="34" charset="-128"/>
                <a:cs typeface="+mn-cs"/>
              </a:rPr>
              <a:t> </a:t>
            </a:r>
            <a:r>
              <a:rPr 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age. We averaged these simulated participants together to compute </a:t>
            </a:r>
            <a:r>
              <a:rPr lang="en-US" sz="3600" dirty="0">
                <a:latin typeface="Lato Heavy" pitchFamily="2" charset="0"/>
                <a:ea typeface="ＭＳ Ｐゴシック" pitchFamily="34" charset="-128"/>
                <a:cs typeface="+mn-cs"/>
              </a:rPr>
              <a:t>marginal means </a:t>
            </a:r>
            <a:r>
              <a:rPr 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for intelligibility.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highlight>
                <a:srgbClr val="C0C0C0"/>
              </a:highlight>
              <a:latin typeface="Lato" panose="020B0604020202020204" charset="0"/>
              <a:ea typeface="ＭＳ Ｐゴシック" pitchFamily="34" charset="-128"/>
              <a:cs typeface="+mn-cs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highlight>
                <a:srgbClr val="C0C0C0"/>
              </a:highlight>
              <a:latin typeface="Lato" panose="020B0604020202020204" charset="0"/>
              <a:ea typeface="ＭＳ Ｐゴシック" pitchFamily="34" charset="-128"/>
              <a:cs typeface="+mn-cs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highlight>
                <a:srgbClr val="C0C0C0"/>
              </a:highlight>
              <a:latin typeface="Lato" panose="020B0604020202020204" charset="0"/>
              <a:ea typeface="ＭＳ Ｐゴシック" pitchFamily="34" charset="-128"/>
              <a:cs typeface="+mn-cs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highlight>
                <a:srgbClr val="C0C0C0"/>
              </a:highlight>
              <a:latin typeface="Lato" panose="020B0604020202020204" charset="0"/>
              <a:ea typeface="ＭＳ Ｐゴシック" pitchFamily="34" charset="-128"/>
              <a:cs typeface="+mn-cs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highlight>
                <a:srgbClr val="C0C0C0"/>
              </a:highlight>
              <a:latin typeface="Lato" panose="020B0604020202020204" charset="0"/>
              <a:ea typeface="ＭＳ Ｐゴシック" pitchFamily="34" charset="-128"/>
              <a:cs typeface="+mn-cs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highlight>
                <a:srgbClr val="C0C0C0"/>
              </a:highlight>
              <a:latin typeface="Lato" panose="020B0604020202020204" charset="0"/>
              <a:ea typeface="ＭＳ Ｐゴシック" pitchFamily="34" charset="-128"/>
              <a:cs typeface="+mn-cs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highlight>
                <a:srgbClr val="C0C0C0"/>
              </a:highlight>
              <a:latin typeface="Lato" panose="020B0604020202020204" charset="0"/>
              <a:ea typeface="ＭＳ Ｐゴシック" pitchFamily="34" charset="-128"/>
              <a:cs typeface="+mn-cs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highlight>
                <a:srgbClr val="C0C0C0"/>
              </a:highlight>
              <a:latin typeface="Lato" panose="020B0604020202020204" charset="0"/>
              <a:ea typeface="ＭＳ Ｐゴシック" pitchFamily="34" charset="-128"/>
              <a:cs typeface="+mn-cs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highlight>
                <a:srgbClr val="C0C0C0"/>
              </a:highlight>
              <a:latin typeface="Lato" panose="020B0604020202020204" charset="0"/>
              <a:ea typeface="ＭＳ Ｐゴシック" pitchFamily="34" charset="-128"/>
              <a:cs typeface="+mn-cs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highlight>
                <a:srgbClr val="C0C0C0"/>
              </a:highlight>
              <a:latin typeface="Lato" panose="020B0604020202020204" charset="0"/>
              <a:ea typeface="ＭＳ Ｐゴシック" pitchFamily="34" charset="-128"/>
              <a:cs typeface="+mn-cs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highlight>
                <a:srgbClr val="C0C0C0"/>
              </a:highlight>
              <a:latin typeface="Lato" panose="020B0604020202020204" charset="0"/>
              <a:ea typeface="ＭＳ Ｐゴシック" pitchFamily="34" charset="-128"/>
              <a:cs typeface="+mn-cs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highlight>
                <a:srgbClr val="C0C0C0"/>
              </a:highlight>
              <a:latin typeface="Lato" panose="020B0604020202020204" charset="0"/>
              <a:ea typeface="ＭＳ Ｐゴシック" pitchFamily="34" charset="-128"/>
              <a:cs typeface="+mn-cs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highlight>
                <a:srgbClr val="C0C0C0"/>
              </a:highlight>
              <a:latin typeface="Lato" panose="020B0604020202020204" charset="0"/>
              <a:ea typeface="ＭＳ Ｐゴシック" pitchFamily="34" charset="-128"/>
              <a:cs typeface="+mn-cs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highlight>
                <a:srgbClr val="C0C0C0"/>
              </a:highlight>
              <a:latin typeface="Lato" panose="020B0604020202020204" charset="0"/>
              <a:ea typeface="ＭＳ Ｐゴシック" pitchFamily="34" charset="-128"/>
              <a:cs typeface="+mn-cs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highlight>
                <a:srgbClr val="C0C0C0"/>
              </a:highlight>
              <a:latin typeface="Lato" panose="020B0604020202020204" charset="0"/>
              <a:ea typeface="ＭＳ Ｐゴシック" pitchFamily="34" charset="-128"/>
              <a:cs typeface="+mn-cs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highlight>
                <a:srgbClr val="C0C0C0"/>
              </a:highlight>
              <a:latin typeface="Lato" panose="020B0604020202020204" charset="0"/>
              <a:ea typeface="ＭＳ Ｐゴシック" pitchFamily="34" charset="-128"/>
              <a:cs typeface="+mn-cs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r>
              <a:rPr lang="en-US" altLang="en-US" sz="26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Marginal means of intelligibility by speaking rate, age and utterance length. </a:t>
            </a:r>
            <a:r>
              <a:rPr lang="en-US" altLang="en-US" sz="2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Points represent observed intelligibility scores. Lines represent marginal means (population averages); these are expected intelligibility scores after averaging over between-child variability. Lines contain boxplot landmarks: Vertical marks represent the medians and thicker intervals contain the middle 50% of the observed data.</a:t>
            </a:r>
            <a:endParaRPr lang="en-US" altLang="en-US" sz="2600" dirty="0">
              <a:latin typeface="Lato" panose="020F0502020204030203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54" name="Rectangle 16"/>
          <p:cNvSpPr>
            <a:spLocks noChangeArrowheads="1"/>
          </p:cNvSpPr>
          <p:nvPr/>
        </p:nvSpPr>
        <p:spPr bwMode="auto">
          <a:xfrm>
            <a:off x="29764037" y="6438590"/>
            <a:ext cx="13679488" cy="25100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12016" tIns="206008" rIns="412016" bIns="206008">
            <a:spAutoFit/>
          </a:bodyPr>
          <a:lstStyle>
            <a:lvl1pPr marL="571500" indent="-5715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marL="742950" indent="-28575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pPr marL="0" lvl="1" indent="0">
              <a:lnSpc>
                <a:spcPct val="105000"/>
              </a:lnSpc>
              <a:spcBef>
                <a:spcPts val="3000"/>
              </a:spcBef>
              <a:spcAft>
                <a:spcPts val="1800"/>
              </a:spcAft>
              <a:defRPr/>
            </a:pPr>
            <a:r>
              <a:rPr lang="en-US" sz="5400" dirty="0">
                <a:latin typeface="Lato Heavy" pitchFamily="2" charset="0"/>
              </a:rPr>
              <a:t>Effects of rate changes on intelligibility</a:t>
            </a:r>
            <a:endParaRPr lang="en-US" altLang="en-US" sz="3600" dirty="0">
              <a:latin typeface="Lato" panose="020B0604020202020204" charset="0"/>
              <a:ea typeface="ＭＳ Ｐゴシック" pitchFamily="34" charset="-128"/>
              <a:cs typeface="+mn-cs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We simulated 100 participants on each posterior draw and computed the mean of the participants on each draw. We summarized these simulated sample means with the posterior median and 95% quantile interval.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Increasing rate from 3.0 to 3.5 syllables per s for a </a:t>
            </a:r>
            <a:r>
              <a:rPr lang="en-US" altLang="en-US" sz="3600" u="sng" dirty="0">
                <a:latin typeface="Lato" panose="020B0604020202020204" charset="0"/>
                <a:ea typeface="ＭＳ Ｐゴシック" pitchFamily="34" charset="-128"/>
                <a:cs typeface="+mn-cs"/>
              </a:rPr>
              <a:t>4-year-old</a:t>
            </a:r>
            <a:r>
              <a:rPr lang="en-US" alt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:</a:t>
            </a:r>
          </a:p>
          <a:p>
            <a:pPr marL="857250" lvl="2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4 words: changes intelligibility by −1 [</a:t>
            </a:r>
            <a:r>
              <a:rPr lang="en-US" altLang="en-US" sz="3600" dirty="0">
                <a:latin typeface="Lato" panose="020B0604020202020204" charset="0"/>
                <a:ea typeface="ＭＳ Ｐゴシック" pitchFamily="34" charset="-128"/>
              </a:rPr>
              <a:t>−3, 1</a:t>
            </a:r>
            <a:r>
              <a:rPr lang="en-US" alt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] (76% → 75%)</a:t>
            </a:r>
          </a:p>
          <a:p>
            <a:pPr marL="857250" lvl="2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600" dirty="0">
                <a:latin typeface="Lato" panose="020B0604020202020204" charset="0"/>
                <a:ea typeface="ＭＳ Ｐゴシック" pitchFamily="34" charset="-128"/>
              </a:rPr>
              <a:t>5 words: −5 [−7, −3] (73% → 68%)</a:t>
            </a:r>
          </a:p>
          <a:p>
            <a:pPr marL="857250" lvl="2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600" dirty="0">
                <a:latin typeface="Lato" panose="020B0604020202020204" charset="0"/>
                <a:ea typeface="ＭＳ Ｐゴシック" pitchFamily="34" charset="-128"/>
              </a:rPr>
              <a:t>6 words: −3 [−5, −1] (75% → 72%)</a:t>
            </a:r>
            <a:endParaRPr lang="en-US" altLang="en-US" sz="3600" dirty="0">
              <a:latin typeface="Lato" panose="020B0604020202020204" charset="0"/>
              <a:ea typeface="ＭＳ Ｐゴシック" pitchFamily="34" charset="-128"/>
              <a:cs typeface="+mn-cs"/>
            </a:endParaRPr>
          </a:p>
          <a:p>
            <a:pPr marL="857250" lvl="2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7 words: </a:t>
            </a:r>
            <a:r>
              <a:rPr lang="en-US" altLang="en-US" sz="3600" dirty="0">
                <a:latin typeface="Lato" panose="020B0604020202020204" charset="0"/>
                <a:ea typeface="ＭＳ Ｐゴシック" pitchFamily="34" charset="-128"/>
              </a:rPr>
              <a:t>−4 [−6, −2]</a:t>
            </a:r>
            <a:r>
              <a:rPr lang="en-US" alt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 (69% </a:t>
            </a:r>
            <a:r>
              <a:rPr lang="en-US" altLang="en-US" sz="3600" dirty="0">
                <a:latin typeface="Lato" panose="020B0604020202020204" charset="0"/>
                <a:ea typeface="ＭＳ Ｐゴシック" pitchFamily="34" charset="-128"/>
              </a:rPr>
              <a:t>→</a:t>
            </a:r>
            <a:r>
              <a:rPr lang="en-US" alt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 64%)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… for a </a:t>
            </a:r>
            <a:r>
              <a:rPr lang="en-US" altLang="en-US" sz="3600" u="sng" dirty="0">
                <a:latin typeface="Lato" panose="020B0604020202020204" charset="0"/>
                <a:ea typeface="ＭＳ Ｐゴシック" pitchFamily="34" charset="-128"/>
                <a:cs typeface="+mn-cs"/>
              </a:rPr>
              <a:t>6-year-old</a:t>
            </a:r>
          </a:p>
          <a:p>
            <a:pPr marL="857250" lvl="2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600" dirty="0">
                <a:latin typeface="Lato" panose="020B0604020202020204" charset="0"/>
                <a:ea typeface="ＭＳ Ｐゴシック" pitchFamily="34" charset="-128"/>
              </a:rPr>
              <a:t>4 words: changes intelligibility by 0 [−1, 0] (94% → 94%)</a:t>
            </a:r>
          </a:p>
          <a:p>
            <a:pPr marL="857250" lvl="2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600" dirty="0">
                <a:latin typeface="Lato" panose="020B0604020202020204" charset="0"/>
                <a:ea typeface="ＭＳ Ｐゴシック" pitchFamily="34" charset="-128"/>
              </a:rPr>
              <a:t>5 words: −2 [−3, −1] (93% → 91%)</a:t>
            </a:r>
          </a:p>
          <a:p>
            <a:pPr marL="857250" lvl="2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600" dirty="0">
                <a:latin typeface="Lato" panose="020B0604020202020204" charset="0"/>
                <a:ea typeface="ＭＳ Ｐゴシック" pitchFamily="34" charset="-128"/>
              </a:rPr>
              <a:t>6 words: −1 [−2, 0] (94% → 93%)</a:t>
            </a:r>
          </a:p>
          <a:p>
            <a:pPr marL="857250" lvl="2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600" dirty="0">
                <a:latin typeface="Lato" panose="020B0604020202020204" charset="0"/>
                <a:ea typeface="ＭＳ Ｐゴシック" pitchFamily="34" charset="-128"/>
              </a:rPr>
              <a:t>7 words: −1 [−3, −1] (91% → 90%)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Average observed SD of rate for each age-bin </a:t>
            </a:r>
            <a:r>
              <a:rPr lang="en-US" sz="3600" dirty="0">
                <a:latin typeface="Lato" pitchFamily="2" charset="0"/>
                <a:ea typeface="ＭＳ Ｐゴシック" pitchFamily="34" charset="-128"/>
              </a:rPr>
              <a:t>×</a:t>
            </a:r>
            <a:r>
              <a:rPr lang="en-US" alt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 length: .29</a:t>
            </a:r>
            <a:endParaRPr lang="en-US" altLang="en-US" sz="28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0" lvl="1" indent="0">
              <a:spcBef>
                <a:spcPts val="3000"/>
              </a:spcBef>
              <a:spcAft>
                <a:spcPts val="1800"/>
              </a:spcAft>
              <a:defRPr/>
            </a:pPr>
            <a:r>
              <a:rPr lang="en-US" alt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Discussion</a:t>
            </a:r>
            <a:endParaRPr lang="en-US" altLang="en-US" sz="60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Speaking rate and intelligibility both increase with age, consistent with a shared developmental cause.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After stratifying by utterance length and adjusting for age, there was a negative effect of speaking rate on intelligibility, suggesting a speed-accuracy trade-off.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This effect is small and practically negligible after 5;0, but for younger children and for longer, more demanding utterances, the effect is more noticeable.</a:t>
            </a:r>
          </a:p>
          <a:p>
            <a:pPr marL="0" lvl="1" indent="0">
              <a:lnSpc>
                <a:spcPct val="105000"/>
              </a:lnSpc>
              <a:spcBef>
                <a:spcPts val="1200"/>
              </a:spcBef>
              <a:spcAft>
                <a:spcPts val="600"/>
              </a:spcAft>
              <a:defRPr/>
            </a:pPr>
            <a:r>
              <a:rPr lang="en-US" altLang="en-US" sz="4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Limitations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Speaking rates here are </a:t>
            </a:r>
            <a:r>
              <a:rPr lang="en-US" sz="3600" i="1" dirty="0">
                <a:latin typeface="Lato" panose="020B0604020202020204" charset="0"/>
                <a:ea typeface="ＭＳ Ｐゴシック" pitchFamily="34" charset="-128"/>
                <a:cs typeface="+mn-cs"/>
              </a:rPr>
              <a:t>habitual rates </a:t>
            </a:r>
            <a:r>
              <a:rPr 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in a sentence-repetition task meant to reduce other task demands (like sentence formulation). We might be underestimating the effect compared to spontaneous speech.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We did not manipulate rate. A within-child design that manipulated speaking rate would more directly test for the speed-accuracy tradeoff.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" panose="020B0604020202020204" charset="0"/>
                <a:ea typeface="ＭＳ Ｐゴシック" pitchFamily="34" charset="-128"/>
                <a:cs typeface="+mn-cs"/>
              </a:rPr>
              <a:t>Participants were typically developing children, so the dynamic in a dysarthric population is unclear.</a:t>
            </a:r>
            <a:endParaRPr lang="en-US" sz="3600" dirty="0">
              <a:highlight>
                <a:srgbClr val="C0C0C0"/>
              </a:highlight>
              <a:latin typeface="Lato" panose="020B0604020202020204" charset="0"/>
              <a:ea typeface="ＭＳ Ｐゴシック" pitchFamily="34" charset="-128"/>
              <a:cs typeface="+mn-cs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sz="3600" dirty="0">
              <a:highlight>
                <a:srgbClr val="C0C0C0"/>
              </a:highlight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43891200" cy="6400800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3078" name="Text Box 4"/>
          <p:cNvSpPr txBox="1">
            <a:spLocks noChangeArrowheads="1"/>
          </p:cNvSpPr>
          <p:nvPr/>
        </p:nvSpPr>
        <p:spPr bwMode="auto">
          <a:xfrm>
            <a:off x="484189" y="160091"/>
            <a:ext cx="28319412" cy="6017573"/>
          </a:xfrm>
          <a:prstGeom prst="rect">
            <a:avLst/>
          </a:prstGeom>
          <a:solidFill>
            <a:srgbClr val="4D4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12016" tIns="206008" rIns="412016" bIns="206008">
            <a:spAutoFit/>
          </a:bodyPr>
          <a:lstStyle>
            <a:lvl1pPr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marL="742950" indent="-28575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sz="108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Speaking rate and intelligibility in children’s speech</a:t>
            </a:r>
            <a:endParaRPr lang="en-US" altLang="en-US" sz="4000" dirty="0">
              <a:solidFill>
                <a:schemeClr val="bg1"/>
              </a:solidFill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eaLnBrk="1" hangingPunct="1"/>
            <a:br>
              <a:rPr lang="en-US" altLang="en-US" sz="40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</a:br>
            <a:r>
              <a:rPr lang="en-US" altLang="en-US" sz="54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Tristan Mahr, Katie Hustad</a:t>
            </a:r>
            <a:br>
              <a:rPr lang="en-US" altLang="en-US" sz="54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</a:br>
            <a:r>
              <a:rPr lang="en-US" altLang="en-US" sz="54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University of Wisconsin</a:t>
            </a:r>
            <a:r>
              <a:rPr lang="en-US" sz="54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–</a:t>
            </a:r>
            <a:r>
              <a:rPr lang="en-US" altLang="en-US" sz="54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Madison</a:t>
            </a:r>
          </a:p>
        </p:txBody>
      </p:sp>
      <p:pic>
        <p:nvPicPr>
          <p:cNvPr id="3079" name="Picture 27" descr="logoverticalrevers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46600" y="406455"/>
            <a:ext cx="390319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80" name="TextBox 44"/>
          <p:cNvSpPr txBox="1">
            <a:spLocks noChangeArrowheads="1"/>
          </p:cNvSpPr>
          <p:nvPr/>
        </p:nvSpPr>
        <p:spPr bwMode="auto">
          <a:xfrm>
            <a:off x="29756100" y="30295047"/>
            <a:ext cx="13687425" cy="2135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33524" tIns="66762" rIns="133524" bIns="66762">
            <a:spAutoFit/>
          </a:bodyPr>
          <a:lstStyle>
            <a:lvl1pPr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marL="742950" indent="-285750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3760788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3760788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3760788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3760788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600" dirty="0">
                <a:latin typeface="+mj-lt"/>
              </a:rPr>
              <a:t>The authors have no financial or non-financial conflicts of interest.</a:t>
            </a:r>
          </a:p>
          <a:p>
            <a:pPr eaLnBrk="1" hangingPunct="1"/>
            <a:r>
              <a:rPr lang="en-US" altLang="en-US" sz="2600" dirty="0">
                <a:latin typeface="+mn-lt"/>
              </a:rPr>
              <a:t>Funding by </a:t>
            </a:r>
            <a:r>
              <a:rPr lang="en-US" sz="2600" dirty="0">
                <a:latin typeface="+mn-lt"/>
              </a:rPr>
              <a:t>NIDCD R01 DC015653</a:t>
            </a:r>
            <a:r>
              <a:rPr lang="pt-BR" altLang="en-US" sz="2600" dirty="0">
                <a:latin typeface="+mn-lt"/>
              </a:rPr>
              <a:t> and supported in part by NICHD P50HD105353.</a:t>
            </a:r>
            <a:endParaRPr lang="en-US" altLang="en-US" sz="2600" dirty="0">
              <a:latin typeface="+mn-lt"/>
            </a:endParaRPr>
          </a:p>
          <a:p>
            <a:pPr eaLnBrk="1" hangingPunct="1"/>
            <a:r>
              <a:rPr lang="en-US" altLang="en-US" sz="2600" dirty="0">
                <a:latin typeface="+mn-lt"/>
              </a:rPr>
              <a:t>Conference on Motor Speech</a:t>
            </a:r>
          </a:p>
          <a:p>
            <a:pPr eaLnBrk="1" hangingPunct="1"/>
            <a:r>
              <a:rPr lang="en-US" altLang="en-US" sz="2600" dirty="0">
                <a:latin typeface="+mn-lt"/>
              </a:rPr>
              <a:t>San Diego, CA: February, 2024</a:t>
            </a:r>
          </a:p>
          <a:p>
            <a:pPr eaLnBrk="1" hangingPunct="1"/>
            <a:r>
              <a:rPr lang="en-US" altLang="en-US" sz="2600" dirty="0">
                <a:latin typeface="+mn-lt"/>
              </a:rPr>
              <a:t>Contact: Tristan Mahr (tristan.mahr@wisc.edu)</a:t>
            </a:r>
          </a:p>
        </p:txBody>
      </p:sp>
      <p:pic>
        <p:nvPicPr>
          <p:cNvPr id="3115" name="Picture 61" descr="https://umark.wisc.edu/brand/templates-and-downloads/downloads/print/UWlogo_ctr_4c_wh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25443" y="457201"/>
            <a:ext cx="8091095" cy="5435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" name="Rectangle 16">
            <a:extLst>
              <a:ext uri="{FF2B5EF4-FFF2-40B4-BE49-F238E27FC236}">
                <a16:creationId xmlns:a16="http://schemas.microsoft.com/office/drawing/2014/main" id="{9E327B0C-5878-482C-8683-3E17EA0D5F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15443" y="18211800"/>
            <a:ext cx="5562601" cy="1642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12016" tIns="206008" rIns="412016" bIns="206008">
            <a:spAutoFit/>
          </a:bodyPr>
          <a:lstStyle>
            <a:lvl1pPr marL="571500" indent="-5715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r>
              <a:rPr lang="en-US" altLang="en-US" sz="26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Analysis framework. </a:t>
            </a:r>
            <a:r>
              <a:rPr lang="en-US" sz="2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Age is a proxy for speech-motor control development.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F9FD800-EB11-489B-A110-98B4422B21C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3636" y="6934199"/>
            <a:ext cx="13669963" cy="546798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5DD9A17-316A-409D-9CA9-8E61CC3F57A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689" y="13843193"/>
            <a:ext cx="6552911" cy="43686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341732-0EB4-43E4-B76D-A74D127824B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7770" y="19979757"/>
            <a:ext cx="11621693" cy="10168981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0705097-21E6-49CF-AA31-8ACABE6476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24405"/>
              </p:ext>
            </p:extLst>
          </p:nvPr>
        </p:nvGraphicFramePr>
        <p:xfrm>
          <a:off x="914400" y="23328538"/>
          <a:ext cx="12870365" cy="1207862"/>
        </p:xfrm>
        <a:graphic>
          <a:graphicData uri="http://schemas.openxmlformats.org/drawingml/2006/table">
            <a:tbl>
              <a:tblPr firstCol="1">
                <a:tableStyleId>{7E9639D4-E3E2-4D34-9284-5A2195B3D0D7}</a:tableStyleId>
              </a:tblPr>
              <a:tblGrid>
                <a:gridCol w="2194560">
                  <a:extLst>
                    <a:ext uri="{9D8B030D-6E8A-4147-A177-3AD203B41FA5}">
                      <a16:colId xmlns:a16="http://schemas.microsoft.com/office/drawing/2014/main" val="2097049779"/>
                    </a:ext>
                  </a:extLst>
                </a:gridCol>
                <a:gridCol w="1769401">
                  <a:extLst>
                    <a:ext uri="{9D8B030D-6E8A-4147-A177-3AD203B41FA5}">
                      <a16:colId xmlns:a16="http://schemas.microsoft.com/office/drawing/2014/main" val="2590227936"/>
                    </a:ext>
                  </a:extLst>
                </a:gridCol>
                <a:gridCol w="1769401">
                  <a:extLst>
                    <a:ext uri="{9D8B030D-6E8A-4147-A177-3AD203B41FA5}">
                      <a16:colId xmlns:a16="http://schemas.microsoft.com/office/drawing/2014/main" val="2686405319"/>
                    </a:ext>
                  </a:extLst>
                </a:gridCol>
                <a:gridCol w="1769401">
                  <a:extLst>
                    <a:ext uri="{9D8B030D-6E8A-4147-A177-3AD203B41FA5}">
                      <a16:colId xmlns:a16="http://schemas.microsoft.com/office/drawing/2014/main" val="1849775134"/>
                    </a:ext>
                  </a:extLst>
                </a:gridCol>
                <a:gridCol w="1769401">
                  <a:extLst>
                    <a:ext uri="{9D8B030D-6E8A-4147-A177-3AD203B41FA5}">
                      <a16:colId xmlns:a16="http://schemas.microsoft.com/office/drawing/2014/main" val="557223423"/>
                    </a:ext>
                  </a:extLst>
                </a:gridCol>
                <a:gridCol w="1769401">
                  <a:extLst>
                    <a:ext uri="{9D8B030D-6E8A-4147-A177-3AD203B41FA5}">
                      <a16:colId xmlns:a16="http://schemas.microsoft.com/office/drawing/2014/main" val="3628562704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178482392"/>
                    </a:ext>
                  </a:extLst>
                </a:gridCol>
              </a:tblGrid>
              <a:tr h="628742">
                <a:tc>
                  <a:txBody>
                    <a:bodyPr/>
                    <a:lstStyle/>
                    <a:p>
                      <a:pPr algn="r"/>
                      <a:r>
                        <a:rPr lang="en-US" sz="3200" b="0" dirty="0">
                          <a:latin typeface="Lato Heavy" pitchFamily="2" charset="0"/>
                        </a:rPr>
                        <a:t>Age Range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2;6–3;5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3;6–4;5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4;6–5;5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5;6–6;5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6;6–7;5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7;6–9;11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5743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3200" b="0" i="0" dirty="0">
                          <a:latin typeface="Lato Heavy" pitchFamily="2" charset="0"/>
                        </a:rPr>
                        <a:t>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105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111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110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96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66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55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854986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C55A11"/>
      </a:accent6>
      <a:hlink>
        <a:srgbClr val="0563C1"/>
      </a:hlink>
      <a:folHlink>
        <a:srgbClr val="954F72"/>
      </a:folHlink>
    </a:clrScheme>
    <a:fontScheme name="Custom 1">
      <a:majorFont>
        <a:latin typeface="Lato Heavy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824</Words>
  <Application>Microsoft Office PowerPoint</Application>
  <PresentationFormat>Custom</PresentationFormat>
  <Paragraphs>115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Lato Heavy</vt:lpstr>
      <vt:lpstr>Lato</vt:lpstr>
      <vt:lpstr>MS PGothic</vt:lpstr>
      <vt:lpstr>Calibri Light</vt:lpstr>
      <vt:lpstr>Lucida Sans Unicode</vt:lpstr>
      <vt:lpstr>Lato Medium</vt:lpstr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2024-02-27T16:08:35Z</dcterms:created>
  <dcterms:modified xsi:type="dcterms:W3CDTF">2024-02-27T16:34:58Z</dcterms:modified>
</cp:coreProperties>
</file>